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256" r:id="rId2"/>
    <p:sldId id="266" r:id="rId3"/>
    <p:sldId id="267" r:id="rId4"/>
    <p:sldId id="268" r:id="rId5"/>
    <p:sldId id="269" r:id="rId6"/>
    <p:sldId id="270" r:id="rId7"/>
    <p:sldId id="271" r:id="rId8"/>
    <p:sldId id="272" r:id="rId9"/>
    <p:sldId id="276" r:id="rId10"/>
    <p:sldId id="278" r:id="rId11"/>
    <p:sldId id="279" r:id="rId12"/>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charset="0"/>
        <a:ea typeface="宋体" pitchFamily="2" charset="-122"/>
        <a:cs typeface="Arial" charset="0"/>
      </a:defRPr>
    </a:lvl1pPr>
    <a:lvl2pPr marL="457200" algn="l" rtl="0" fontAlgn="base">
      <a:spcBef>
        <a:spcPct val="0"/>
      </a:spcBef>
      <a:spcAft>
        <a:spcPct val="0"/>
      </a:spcAft>
      <a:defRPr kumimoji="1" kern="1200">
        <a:solidFill>
          <a:schemeClr val="tx1"/>
        </a:solidFill>
        <a:latin typeface="Arial" charset="0"/>
        <a:ea typeface="宋体" pitchFamily="2" charset="-122"/>
        <a:cs typeface="Arial" charset="0"/>
      </a:defRPr>
    </a:lvl2pPr>
    <a:lvl3pPr marL="914400" algn="l" rtl="0" fontAlgn="base">
      <a:spcBef>
        <a:spcPct val="0"/>
      </a:spcBef>
      <a:spcAft>
        <a:spcPct val="0"/>
      </a:spcAft>
      <a:defRPr kumimoji="1" kern="1200">
        <a:solidFill>
          <a:schemeClr val="tx1"/>
        </a:solidFill>
        <a:latin typeface="Arial" charset="0"/>
        <a:ea typeface="宋体" pitchFamily="2" charset="-122"/>
        <a:cs typeface="Arial" charset="0"/>
      </a:defRPr>
    </a:lvl3pPr>
    <a:lvl4pPr marL="1371600" algn="l" rtl="0" fontAlgn="base">
      <a:spcBef>
        <a:spcPct val="0"/>
      </a:spcBef>
      <a:spcAft>
        <a:spcPct val="0"/>
      </a:spcAft>
      <a:defRPr kumimoji="1" kern="1200">
        <a:solidFill>
          <a:schemeClr val="tx1"/>
        </a:solidFill>
        <a:latin typeface="Arial" charset="0"/>
        <a:ea typeface="宋体" pitchFamily="2" charset="-122"/>
        <a:cs typeface="Arial" charset="0"/>
      </a:defRPr>
    </a:lvl4pPr>
    <a:lvl5pPr marL="1828800" algn="l" rtl="0" fontAlgn="base">
      <a:spcBef>
        <a:spcPct val="0"/>
      </a:spcBef>
      <a:spcAft>
        <a:spcPct val="0"/>
      </a:spcAft>
      <a:defRPr kumimoji="1" kern="1200">
        <a:solidFill>
          <a:schemeClr val="tx1"/>
        </a:solidFill>
        <a:latin typeface="Arial" charset="0"/>
        <a:ea typeface="宋体" pitchFamily="2" charset="-122"/>
        <a:cs typeface="Arial" charset="0"/>
      </a:defRPr>
    </a:lvl5pPr>
    <a:lvl6pPr marL="2286000" algn="l" defTabSz="914400" rtl="0" eaLnBrk="1" latinLnBrk="0" hangingPunct="1">
      <a:defRPr kumimoji="1" kern="1200">
        <a:solidFill>
          <a:schemeClr val="tx1"/>
        </a:solidFill>
        <a:latin typeface="Arial" charset="0"/>
        <a:ea typeface="宋体" pitchFamily="2" charset="-122"/>
        <a:cs typeface="Arial" charset="0"/>
      </a:defRPr>
    </a:lvl6pPr>
    <a:lvl7pPr marL="2743200" algn="l" defTabSz="914400" rtl="0" eaLnBrk="1" latinLnBrk="0" hangingPunct="1">
      <a:defRPr kumimoji="1" kern="1200">
        <a:solidFill>
          <a:schemeClr val="tx1"/>
        </a:solidFill>
        <a:latin typeface="Arial" charset="0"/>
        <a:ea typeface="宋体" pitchFamily="2" charset="-122"/>
        <a:cs typeface="Arial" charset="0"/>
      </a:defRPr>
    </a:lvl7pPr>
    <a:lvl8pPr marL="3200400" algn="l" defTabSz="914400" rtl="0" eaLnBrk="1" latinLnBrk="0" hangingPunct="1">
      <a:defRPr kumimoji="1" kern="1200">
        <a:solidFill>
          <a:schemeClr val="tx1"/>
        </a:solidFill>
        <a:latin typeface="Arial" charset="0"/>
        <a:ea typeface="宋体" pitchFamily="2" charset="-122"/>
        <a:cs typeface="Arial" charset="0"/>
      </a:defRPr>
    </a:lvl8pPr>
    <a:lvl9pPr marL="3657600" algn="l" defTabSz="914400" rtl="0" eaLnBrk="1" latinLnBrk="0" hangingPunct="1">
      <a:defRPr kumimoji="1" kern="1200">
        <a:solidFill>
          <a:schemeClr val="tx1"/>
        </a:solidFill>
        <a:latin typeface="Arial"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2" autoAdjust="0"/>
    <p:restoredTop sz="94660" autoAdjust="0"/>
  </p:normalViewPr>
  <p:slideViewPr>
    <p:cSldViewPr>
      <p:cViewPr varScale="1">
        <p:scale>
          <a:sx n="72" d="100"/>
          <a:sy n="72" d="100"/>
        </p:scale>
        <p:origin x="-5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kumimoji="0" sz="1200">
                <a:ea typeface="宋体"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kumimoji="0" sz="1200">
                <a:ea typeface="宋体" charset="-122"/>
                <a:cs typeface="+mn-cs"/>
              </a:defRPr>
            </a:lvl1pPr>
          </a:lstStyle>
          <a:p>
            <a:pPr>
              <a:defRPr/>
            </a:pPr>
            <a:fld id="{DA2F9899-C5EF-4A8F-A4E8-93CE442B7E3B}" type="datetimeFigureOut">
              <a:rPr lang="zh-CN" altLang="en-US"/>
              <a:pPr>
                <a:defRPr/>
              </a:pPr>
              <a:t>2010-8-22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kumimoji="0" sz="1200">
                <a:ea typeface="宋体"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kumimoji="0" sz="1200">
                <a:ea typeface="宋体" charset="-122"/>
                <a:cs typeface="+mn-cs"/>
              </a:defRPr>
            </a:lvl1pPr>
          </a:lstStyle>
          <a:p>
            <a:pPr>
              <a:defRPr/>
            </a:pPr>
            <a:fld id="{3144EADD-143E-4102-83E3-2DF40FEE7CD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436224C-41B7-4BD5-AE50-C093F99347A5}"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 name="Rectangle 4"/>
          <p:cNvSpPr>
            <a:spLocks noGrp="1" noChangeArrowheads="1"/>
          </p:cNvSpPr>
          <p:nvPr>
            <p:ph type="dt" sz="half" idx="2"/>
          </p:nvPr>
        </p:nvSpPr>
        <p:spPr bwMode="auto">
          <a:xfrm>
            <a:off x="301625"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kumimoji="0" sz="1400">
                <a:cs typeface="+mn-cs"/>
              </a:defRPr>
            </a:lvl1pPr>
          </a:lstStyle>
          <a:p>
            <a:pPr>
              <a:defRPr/>
            </a:pPr>
            <a:endParaRPr lang="en-US" altLang="zh-CN"/>
          </a:p>
        </p:txBody>
      </p:sp>
      <p:sp>
        <p:nvSpPr>
          <p:cNvPr id="8" name="Rectangle 5"/>
          <p:cNvSpPr>
            <a:spLocks noGrp="1" noChangeArrowheads="1"/>
          </p:cNvSpPr>
          <p:nvPr>
            <p:ph type="ftr" sz="quarter" idx="3"/>
          </p:nvPr>
        </p:nvSpPr>
        <p:spPr bwMode="auto">
          <a:xfrm>
            <a:off x="3124200" y="6121400"/>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kumimoji="0" sz="1400">
                <a:cs typeface="+mn-cs"/>
              </a:defRPr>
            </a:lvl1pPr>
          </a:lstStyle>
          <a:p>
            <a:pPr>
              <a:defRPr/>
            </a:pPr>
            <a:endParaRPr lang="en-US" altLang="zh-CN"/>
          </a:p>
        </p:txBody>
      </p:sp>
      <p:sp>
        <p:nvSpPr>
          <p:cNvPr id="9" name="Rectangle 6"/>
          <p:cNvSpPr>
            <a:spLocks noGrp="1" noChangeArrowheads="1"/>
          </p:cNvSpPr>
          <p:nvPr>
            <p:ph type="sldNum" sz="quarter" idx="4"/>
          </p:nvPr>
        </p:nvSpPr>
        <p:spPr bwMode="auto">
          <a:xfrm>
            <a:off x="6553200"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1400">
                <a:cs typeface="+mn-cs"/>
              </a:defRPr>
            </a:lvl1pPr>
          </a:lstStyle>
          <a:p>
            <a:pPr>
              <a:defRPr/>
            </a:pPr>
            <a:fld id="{CE2F7E5D-1B33-4E1F-9D8C-93992B78BAB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Arial" charset="0"/>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Arial" charset="0"/>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Arial" charset="0"/>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itu.int/ITU-/jca/h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121" name="Group 25"/>
          <p:cNvGraphicFramePr>
            <a:graphicFrameLocks noGrp="1"/>
          </p:cNvGraphicFramePr>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ＭＳ Ｐゴシック"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GSC15-GTSC-09</a:t>
                      </a:r>
                      <a:endParaRPr kumimoji="0" lang="en-US" altLang="ja-JP" sz="1600" b="0" i="0" u="none" strike="noStrike" cap="none" normalizeH="0" baseline="0" dirty="0" smtClean="0">
                        <a:ln>
                          <a:noFill/>
                        </a:ln>
                        <a:solidFill>
                          <a:schemeClr val="tx1"/>
                        </a:solidFill>
                        <a:effectLst/>
                        <a:latin typeface="Verdana"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ITU-T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ＭＳ Ｐゴシック" pitchFamily="34" charset="-128"/>
                        </a:rPr>
                        <a:t>Yoichi MAEDA, Chairman of ITU-T SG15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118" name="Text Box 9"/>
          <p:cNvSpPr txBox="1">
            <a:spLocks noChangeArrowheads="1"/>
          </p:cNvSpPr>
          <p:nvPr/>
        </p:nvSpPr>
        <p:spPr bwMode="auto">
          <a:xfrm>
            <a:off x="979488" y="2508250"/>
            <a:ext cx="7416800" cy="579438"/>
          </a:xfrm>
          <a:prstGeom prst="rect">
            <a:avLst/>
          </a:prstGeom>
          <a:noFill/>
          <a:ln w="9525">
            <a:noFill/>
            <a:miter lim="800000"/>
            <a:headEnd/>
            <a:tailEnd/>
          </a:ln>
        </p:spPr>
        <p:txBody>
          <a:bodyPr>
            <a:spAutoFit/>
          </a:bodyPr>
          <a:lstStyle/>
          <a:p>
            <a:pPr algn="ctr">
              <a:spcBef>
                <a:spcPct val="50000"/>
              </a:spcBef>
            </a:pPr>
            <a:r>
              <a:rPr kumimoji="0" lang="en-US" altLang="ja-JP" sz="3200" b="1"/>
              <a:t>Home Networking in ITU-T</a:t>
            </a:r>
            <a:endParaRPr kumimoji="0" lang="zh-CN" altLang="en-US" sz="3200" b="1"/>
          </a:p>
        </p:txBody>
      </p:sp>
      <p:sp>
        <p:nvSpPr>
          <p:cNvPr id="4119" name="Rectangle 11"/>
          <p:cNvSpPr txBox="1">
            <a:spLocks noChangeArrowheads="1"/>
          </p:cNvSpPr>
          <p:nvPr/>
        </p:nvSpPr>
        <p:spPr bwMode="auto">
          <a:xfrm>
            <a:off x="827088" y="3286125"/>
            <a:ext cx="7343775" cy="1582738"/>
          </a:xfrm>
          <a:prstGeom prst="rect">
            <a:avLst/>
          </a:prstGeom>
          <a:noFill/>
          <a:ln w="9525">
            <a:noFill/>
            <a:miter lim="800000"/>
            <a:headEnd/>
            <a:tailEnd/>
          </a:ln>
        </p:spPr>
        <p:txBody>
          <a:bodyPr/>
          <a:lstStyle/>
          <a:p>
            <a:pPr marL="342900" indent="-342900" algn="ctr">
              <a:lnSpc>
                <a:spcPct val="90000"/>
              </a:lnSpc>
              <a:spcBef>
                <a:spcPct val="20000"/>
              </a:spcBef>
            </a:pPr>
            <a:r>
              <a:rPr kumimoji="0" lang="en-GB" altLang="ja-JP" sz="2800" b="1"/>
              <a:t>Yoichi MAEDA</a:t>
            </a:r>
            <a:r>
              <a:rPr kumimoji="0" lang="en-GB" altLang="zh-CN" sz="2800" b="1"/>
              <a:t>,</a:t>
            </a:r>
          </a:p>
          <a:p>
            <a:pPr marL="342900" indent="-342900" algn="ctr">
              <a:lnSpc>
                <a:spcPct val="90000"/>
              </a:lnSpc>
              <a:spcBef>
                <a:spcPct val="20000"/>
              </a:spcBef>
            </a:pPr>
            <a:r>
              <a:rPr kumimoji="0" lang="en-GB" altLang="ja-JP" sz="2800" b="1"/>
              <a:t>Chairman of ITU-T SG15</a:t>
            </a:r>
          </a:p>
          <a:p>
            <a:pPr marL="342900" indent="-342900" algn="ctr">
              <a:lnSpc>
                <a:spcPct val="90000"/>
              </a:lnSpc>
              <a:spcBef>
                <a:spcPct val="20000"/>
              </a:spcBef>
            </a:pPr>
            <a:r>
              <a:rPr kumimoji="0" lang="en-GB" altLang="ja-JP" sz="2800" b="1"/>
              <a:t>On behalf of </a:t>
            </a:r>
            <a:r>
              <a:rPr kumimoji="0" lang="en-GB" sz="2800" b="1"/>
              <a:t>Convener ITU-T JCA-HN</a:t>
            </a:r>
            <a:endParaRPr kumimoji="0" lang="en-GB" altLang="zh-CN" sz="2800" b="1"/>
          </a:p>
        </p:txBody>
      </p:sp>
      <p:sp>
        <p:nvSpPr>
          <p:cNvPr id="4120"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kumimoji="0" lang="en-US" altLang="zh-CN" sz="2800" b="1"/>
              <a:t>Global Standards Collaboration (GSC)  GSC-15</a:t>
            </a:r>
            <a:endParaRPr kumimoji="0"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r>
              <a:rPr lang="en-GB" sz="3600" smtClean="0">
                <a:solidFill>
                  <a:schemeClr val="tx1"/>
                </a:solidFill>
                <a:ea typeface="宋体" pitchFamily="2" charset="-122"/>
              </a:rPr>
              <a:t>External Home Networking bodies that have agreed to co-operate with ITU-T (</a:t>
            </a:r>
            <a:r>
              <a:rPr lang="en-GB" altLang="ja-JP" sz="3600" smtClean="0">
                <a:solidFill>
                  <a:schemeClr val="tx1"/>
                </a:solidFill>
                <a:ea typeface="宋体" pitchFamily="2" charset="-122"/>
              </a:rPr>
              <a:t>2</a:t>
            </a:r>
            <a:r>
              <a:rPr lang="en-GB" sz="3600" smtClean="0">
                <a:solidFill>
                  <a:schemeClr val="tx1"/>
                </a:solidFill>
                <a:ea typeface="宋体" pitchFamily="2" charset="-122"/>
              </a:rPr>
              <a:t>)</a:t>
            </a:r>
          </a:p>
        </p:txBody>
      </p:sp>
      <p:graphicFrame>
        <p:nvGraphicFramePr>
          <p:cNvPr id="46114" name="Group 34"/>
          <p:cNvGraphicFramePr>
            <a:graphicFrameLocks noGrp="1"/>
          </p:cNvGraphicFramePr>
          <p:nvPr>
            <p:ph idx="4294967295"/>
          </p:nvPr>
        </p:nvGraphicFramePr>
        <p:xfrm>
          <a:off x="323850" y="1628775"/>
          <a:ext cx="8640763" cy="4541520"/>
        </p:xfrm>
        <a:graphic>
          <a:graphicData uri="http://schemas.openxmlformats.org/drawingml/2006/table">
            <a:tbl>
              <a:tblPr/>
              <a:tblGrid>
                <a:gridCol w="8640763"/>
              </a:tblGrid>
              <a:tr h="276225">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1" i="0" u="none" strike="noStrike" cap="none" normalizeH="0" baseline="0" dirty="0" smtClean="0">
                          <a:ln>
                            <a:noFill/>
                          </a:ln>
                          <a:solidFill>
                            <a:srgbClr val="000000"/>
                          </a:solidFill>
                          <a:effectLst/>
                          <a:latin typeface="Arial" charset="0"/>
                          <a:ea typeface="宋体" pitchFamily="2" charset="-122"/>
                        </a:rPr>
                        <a:t>Organizations</a:t>
                      </a:r>
                      <a:r>
                        <a:rPr kumimoji="0" lang="en-US" altLang="ja-JP" sz="2400" b="0" i="0" u="none" strike="noStrike" cap="none" normalizeH="0" baseline="0" dirty="0" smtClean="0">
                          <a:ln>
                            <a:noFill/>
                          </a:ln>
                          <a:solidFill>
                            <a:srgbClr val="000000"/>
                          </a:solidFill>
                          <a:effectLst/>
                          <a:latin typeface="Arial" charset="0"/>
                          <a:ea typeface="宋体" pitchFamily="2" charset="-122"/>
                        </a:rPr>
                        <a:t> </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DVB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ETSI ATTM HN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ETSI TC TISPAN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European AVISTA Project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200" b="0" i="0" u="none" strike="noStrike" cap="none" normalizeH="0" baseline="0" dirty="0" smtClean="0">
                          <a:ln>
                            <a:noFill/>
                          </a:ln>
                          <a:solidFill>
                            <a:srgbClr val="000000"/>
                          </a:solidFill>
                          <a:effectLst/>
                          <a:latin typeface="Arial" charset="0"/>
                          <a:ea typeface="宋体" pitchFamily="2" charset="-122"/>
                        </a:rPr>
                        <a:t>DIGITALEUROPE</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Home Gateway Initiative (HGI)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HomeGrid Forum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err="1" smtClean="0">
                          <a:ln>
                            <a:noFill/>
                          </a:ln>
                          <a:solidFill>
                            <a:srgbClr val="000000"/>
                          </a:solidFill>
                          <a:effectLst/>
                          <a:latin typeface="Arial" charset="0"/>
                          <a:ea typeface="宋体" pitchFamily="2" charset="-122"/>
                        </a:rPr>
                        <a:t>HomePlug</a:t>
                      </a:r>
                      <a:r>
                        <a:rPr kumimoji="0" lang="en-US" altLang="ja-JP" sz="2400" b="0" i="0" u="none" strike="noStrike" cap="none" normalizeH="0" baseline="0" dirty="0" smtClean="0">
                          <a:ln>
                            <a:noFill/>
                          </a:ln>
                          <a:solidFill>
                            <a:srgbClr val="000000"/>
                          </a:solidFill>
                          <a:effectLst/>
                          <a:latin typeface="Arial" charset="0"/>
                          <a:ea typeface="宋体" pitchFamily="2" charset="-122"/>
                        </a:rPr>
                        <a:t> </a:t>
                      </a:r>
                      <a:r>
                        <a:rPr kumimoji="0" lang="en-US" altLang="ja-JP" sz="2400" b="0" i="0" u="none" strike="noStrike" cap="none" normalizeH="0" baseline="0" dirty="0" err="1" smtClean="0">
                          <a:ln>
                            <a:noFill/>
                          </a:ln>
                          <a:solidFill>
                            <a:srgbClr val="000000"/>
                          </a:solidFill>
                          <a:effectLst/>
                          <a:latin typeface="Arial" charset="0"/>
                          <a:ea typeface="宋体" pitchFamily="2" charset="-122"/>
                        </a:rPr>
                        <a:t>Powerline</a:t>
                      </a:r>
                      <a:r>
                        <a:rPr kumimoji="0" lang="en-US" altLang="ja-JP" sz="2400" b="0" i="0" u="none" strike="noStrike" cap="none" normalizeH="0" baseline="0" dirty="0" smtClean="0">
                          <a:ln>
                            <a:noFill/>
                          </a:ln>
                          <a:solidFill>
                            <a:srgbClr val="000000"/>
                          </a:solidFill>
                          <a:effectLst/>
                          <a:latin typeface="Arial" charset="0"/>
                          <a:ea typeface="宋体" pitchFamily="2" charset="-122"/>
                        </a:rPr>
                        <a:t> Alliance</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HomePNA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lstStyle/>
          <a:p>
            <a:r>
              <a:rPr lang="en-GB" sz="3600" smtClean="0">
                <a:solidFill>
                  <a:schemeClr val="tx1"/>
                </a:solidFill>
                <a:ea typeface="宋体" pitchFamily="2" charset="-122"/>
              </a:rPr>
              <a:t>External Home Networking bodies that have agreed to co-operate with ITU-T (</a:t>
            </a:r>
            <a:r>
              <a:rPr lang="en-GB" altLang="ja-JP" sz="3600" smtClean="0">
                <a:solidFill>
                  <a:schemeClr val="tx1"/>
                </a:solidFill>
                <a:ea typeface="宋体" pitchFamily="2" charset="-122"/>
              </a:rPr>
              <a:t>3</a:t>
            </a:r>
            <a:r>
              <a:rPr lang="en-GB" sz="3600" smtClean="0">
                <a:solidFill>
                  <a:schemeClr val="tx1"/>
                </a:solidFill>
                <a:ea typeface="宋体" pitchFamily="2" charset="-122"/>
              </a:rPr>
              <a:t>)</a:t>
            </a:r>
          </a:p>
        </p:txBody>
      </p:sp>
      <p:graphicFrame>
        <p:nvGraphicFramePr>
          <p:cNvPr id="47135" name="Group 31"/>
          <p:cNvGraphicFramePr>
            <a:graphicFrameLocks noGrp="1"/>
          </p:cNvGraphicFramePr>
          <p:nvPr>
            <p:ph idx="4294967295"/>
          </p:nvPr>
        </p:nvGraphicFramePr>
        <p:xfrm>
          <a:off x="250825" y="1600200"/>
          <a:ext cx="8686800" cy="4767260"/>
        </p:xfrm>
        <a:graphic>
          <a:graphicData uri="http://schemas.openxmlformats.org/drawingml/2006/table">
            <a:tbl>
              <a:tblPr/>
              <a:tblGrid>
                <a:gridCol w="8686800"/>
              </a:tblGrid>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1" i="0" u="none" strike="noStrike" cap="none" normalizeH="0" baseline="0" dirty="0" smtClean="0">
                          <a:ln>
                            <a:noFill/>
                          </a:ln>
                          <a:solidFill>
                            <a:srgbClr val="000000"/>
                          </a:solidFill>
                          <a:effectLst/>
                          <a:latin typeface="Arial" charset="0"/>
                          <a:ea typeface="宋体" pitchFamily="2" charset="-122"/>
                        </a:rPr>
                        <a:t>Organizations</a:t>
                      </a:r>
                      <a:endParaRPr kumimoji="0" lang="ja-JP" altLang="en-US" sz="2400" b="1"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rgbClr val="000000"/>
                          </a:solidFill>
                          <a:effectLst/>
                          <a:latin typeface="Arial" charset="0"/>
                          <a:ea typeface="宋体" pitchFamily="2" charset="-122"/>
                        </a:rPr>
                        <a:t>IEEE P1901</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rgbClr val="000000"/>
                          </a:solidFill>
                          <a:effectLst/>
                          <a:latin typeface="Arial" charset="0"/>
                          <a:ea typeface="宋体" pitchFamily="2" charset="-122"/>
                        </a:rPr>
                        <a:t>IEEE P1902.1</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rgbClr val="000000"/>
                          </a:solidFill>
                          <a:effectLst/>
                          <a:latin typeface="Arial" charset="0"/>
                          <a:ea typeface="宋体" pitchFamily="2" charset="-122"/>
                        </a:rPr>
                        <a:t>IEEE P1903</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200" b="0" i="0" u="none" strike="noStrike" cap="none" normalizeH="0" baseline="0" dirty="0" smtClean="0">
                          <a:ln>
                            <a:noFill/>
                          </a:ln>
                          <a:solidFill>
                            <a:srgbClr val="000000"/>
                          </a:solidFill>
                          <a:effectLst/>
                          <a:latin typeface="Arial" charset="0"/>
                          <a:ea typeface="宋体" pitchFamily="2" charset="-122"/>
                        </a:rPr>
                        <a:t>National Institute of Standards and Technology</a:t>
                      </a:r>
                      <a:r>
                        <a:rPr kumimoji="0" lang="en-US" altLang="ja-JP" sz="2400" b="0" i="0" u="none" strike="noStrike" cap="none" normalizeH="0" baseline="0" dirty="0" smtClean="0">
                          <a:ln>
                            <a:noFill/>
                          </a:ln>
                          <a:solidFill>
                            <a:srgbClr val="000000"/>
                          </a:solidFill>
                          <a:effectLst/>
                          <a:latin typeface="Arial" charset="0"/>
                          <a:ea typeface="宋体" pitchFamily="2" charset="-122"/>
                        </a:rPr>
                        <a:t> (NIST) - </a:t>
                      </a:r>
                      <a:r>
                        <a:rPr kumimoji="0" lang="en-US" altLang="ja-JP" sz="2200" b="0" i="0" u="none" strike="noStrike" cap="none" normalizeH="0" baseline="0" dirty="0" smtClean="0">
                          <a:ln>
                            <a:noFill/>
                          </a:ln>
                          <a:solidFill>
                            <a:srgbClr val="000000"/>
                          </a:solidFill>
                          <a:effectLst/>
                          <a:latin typeface="Arial" charset="0"/>
                          <a:ea typeface="宋体" pitchFamily="2" charset="-122"/>
                        </a:rPr>
                        <a:t>Smart Grid </a:t>
                      </a:r>
                      <a:endParaRPr kumimoji="0" lang="ja-JP" altLang="en-US" sz="22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chemeClr val="tx1"/>
                          </a:solidFill>
                          <a:effectLst/>
                          <a:latin typeface="Arial" charset="0"/>
                          <a:ea typeface="宋体" pitchFamily="2" charset="-122"/>
                        </a:rPr>
                        <a:t>Open PLC European Research Alliance (OPERA) &lt;ended&gt;</a:t>
                      </a:r>
                      <a:endParaRPr kumimoji="0" lang="ja-JP" altLang="en-US" sz="2400" b="0" i="0" u="none" strike="noStrike" cap="none" normalizeH="0" baseline="0" dirty="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rgbClr val="000000"/>
                          </a:solidFill>
                          <a:effectLst/>
                          <a:latin typeface="Arial" charset="0"/>
                          <a:ea typeface="宋体" pitchFamily="2" charset="-122"/>
                        </a:rPr>
                        <a:t>TIA Engineering Committee TR-30 </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smtClean="0">
                          <a:ln>
                            <a:noFill/>
                          </a:ln>
                          <a:solidFill>
                            <a:srgbClr val="000000"/>
                          </a:solidFill>
                          <a:effectLst/>
                          <a:latin typeface="Arial" charset="0"/>
                          <a:ea typeface="宋体" pitchFamily="2" charset="-122"/>
                        </a:rPr>
                        <a:t>Universal </a:t>
                      </a:r>
                      <a:r>
                        <a:rPr kumimoji="0" lang="en-US" altLang="ja-JP" sz="2400" b="0" i="0" u="none" strike="noStrike" cap="none" normalizeH="0" baseline="0" dirty="0" err="1" smtClean="0">
                          <a:ln>
                            <a:noFill/>
                          </a:ln>
                          <a:solidFill>
                            <a:srgbClr val="000000"/>
                          </a:solidFill>
                          <a:effectLst/>
                          <a:latin typeface="Arial" charset="0"/>
                          <a:ea typeface="宋体" pitchFamily="2" charset="-122"/>
                        </a:rPr>
                        <a:t>Powerline</a:t>
                      </a:r>
                      <a:r>
                        <a:rPr kumimoji="0" lang="en-US" altLang="ja-JP" sz="2400" b="0" i="0" u="none" strike="noStrike" cap="none" normalizeH="0" baseline="0" dirty="0" smtClean="0">
                          <a:ln>
                            <a:noFill/>
                          </a:ln>
                          <a:solidFill>
                            <a:srgbClr val="000000"/>
                          </a:solidFill>
                          <a:effectLst/>
                          <a:latin typeface="Arial" charset="0"/>
                          <a:ea typeface="宋体" pitchFamily="2" charset="-122"/>
                        </a:rPr>
                        <a:t> Association (UPA) </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dirty="0" err="1" smtClean="0">
                          <a:ln>
                            <a:noFill/>
                          </a:ln>
                          <a:solidFill>
                            <a:srgbClr val="000000"/>
                          </a:solidFill>
                          <a:effectLst/>
                          <a:latin typeface="Arial" charset="0"/>
                          <a:ea typeface="宋体" pitchFamily="2" charset="-122"/>
                        </a:rPr>
                        <a:t>UpnP</a:t>
                      </a:r>
                      <a:r>
                        <a:rPr kumimoji="0" lang="en-US" altLang="ja-JP" sz="2400" b="0" i="0" u="none" strike="noStrike" cap="none" normalizeH="0" baseline="0" smtClean="0">
                          <a:ln>
                            <a:noFill/>
                          </a:ln>
                          <a:solidFill>
                            <a:srgbClr val="000000"/>
                          </a:solidFill>
                          <a:effectLst/>
                          <a:latin typeface="Arial" charset="0"/>
                          <a:ea typeface="宋体" pitchFamily="2" charset="-122"/>
                        </a:rPr>
                        <a:t> Forum</a:t>
                      </a:r>
                      <a:endParaRPr kumimoji="0" lang="ja-JP" altLang="en-US" sz="2400" b="0" i="0" u="none" strike="noStrike" cap="none" normalizeH="0" baseline="0" dirty="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726">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GB" altLang="ja-JP" sz="2400" b="0" i="0" u="none" strike="noStrike" cap="none" normalizeH="0" baseline="0" dirty="0" smtClean="0">
                          <a:ln>
                            <a:noFill/>
                          </a:ln>
                          <a:solidFill>
                            <a:schemeClr val="tx1"/>
                          </a:solidFill>
                          <a:effectLst/>
                          <a:latin typeface="Arial" charset="0"/>
                          <a:ea typeface="宋体" pitchFamily="2" charset="-122"/>
                        </a:rPr>
                        <a:t>---</a:t>
                      </a:r>
                      <a:endParaRPr kumimoji="0" lang="en-GB" sz="2400" b="0" i="0" u="none" strike="noStrike" cap="none" normalizeH="0" baseline="0" dirty="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rrowheads="1"/>
          </p:cNvSpPr>
          <p:nvPr>
            <p:ph type="body" idx="4294967295"/>
          </p:nvPr>
        </p:nvSpPr>
        <p:spPr>
          <a:xfrm>
            <a:off x="466725" y="1268413"/>
            <a:ext cx="8137525" cy="4929187"/>
          </a:xfrm>
        </p:spPr>
        <p:txBody>
          <a:bodyPr/>
          <a:lstStyle/>
          <a:p>
            <a:pPr>
              <a:lnSpc>
                <a:spcPct val="80000"/>
              </a:lnSpc>
            </a:pPr>
            <a:r>
              <a:rPr lang="en-US" altLang="ja-JP" sz="2800" smtClean="0">
                <a:ea typeface="ＭＳ Ｐゴシック" pitchFamily="34" charset="-128"/>
              </a:rPr>
              <a:t>TSAG, at its February 2010 meeting, endorsed the continuation of the JCA-HN and appointed Mr. </a:t>
            </a:r>
            <a:r>
              <a:rPr lang="en-GB" altLang="ja-JP" sz="2800" smtClean="0">
                <a:ea typeface="宋体" pitchFamily="2" charset="-122"/>
              </a:rPr>
              <a:t>Richard Stuart as Convener along with Mr. Yoshinori Goto as Co-Convener</a:t>
            </a:r>
            <a:r>
              <a:rPr lang="en-US" altLang="ja-JP" sz="2800" smtClean="0">
                <a:ea typeface="ＭＳ Ｐゴシック" pitchFamily="34" charset="-128"/>
              </a:rPr>
              <a:t>.</a:t>
            </a:r>
          </a:p>
          <a:p>
            <a:pPr>
              <a:lnSpc>
                <a:spcPct val="80000"/>
              </a:lnSpc>
            </a:pPr>
            <a:r>
              <a:rPr lang="en-GB" altLang="ja-JP" sz="2800" smtClean="0">
                <a:ea typeface="宋体" pitchFamily="2" charset="-122"/>
              </a:rPr>
              <a:t>Identifying and co-ordinating activity on Home Networking across all the relevant ITU-T Study Groups (ITU-T SGs 5, 6, 9, 12, 13, 15, 16, 17) and liaising with ITU-R (SGs 1 and 6).</a:t>
            </a:r>
            <a:endParaRPr lang="en-GB" altLang="ja-JP" sz="2800" b="1" smtClean="0">
              <a:ea typeface="宋体" pitchFamily="2" charset="-122"/>
            </a:endParaRPr>
          </a:p>
          <a:p>
            <a:pPr>
              <a:lnSpc>
                <a:spcPct val="80000"/>
              </a:lnSpc>
            </a:pPr>
            <a:r>
              <a:rPr lang="en-GB" altLang="ja-JP" sz="2800" smtClean="0">
                <a:ea typeface="宋体" pitchFamily="2" charset="-122"/>
              </a:rPr>
              <a:t>Providing a visible contact point for Home Networking activities in ITU-T, seeking co-operation from external bodies working in the field of Home Networking and enabling effective two-way communication with these bodies.</a:t>
            </a:r>
            <a:endParaRPr lang="en-US" altLang="ja-JP" sz="2800" smtClean="0">
              <a:ea typeface="ＭＳ Ｐゴシック" pitchFamily="34" charset="-128"/>
            </a:endParaRPr>
          </a:p>
        </p:txBody>
      </p:sp>
      <p:sp>
        <p:nvSpPr>
          <p:cNvPr id="5122" name="Rectangle 3"/>
          <p:cNvSpPr>
            <a:spLocks noChangeArrowheads="1"/>
          </p:cNvSpPr>
          <p:nvPr/>
        </p:nvSpPr>
        <p:spPr bwMode="auto">
          <a:xfrm>
            <a:off x="827088" y="404813"/>
            <a:ext cx="79216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Highlights of Current Activities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rrowheads="1"/>
          </p:cNvSpPr>
          <p:nvPr>
            <p:ph type="body" idx="4294967295"/>
          </p:nvPr>
        </p:nvSpPr>
        <p:spPr>
          <a:xfrm>
            <a:off x="457200" y="1196975"/>
            <a:ext cx="8218488" cy="4929188"/>
          </a:xfrm>
        </p:spPr>
        <p:txBody>
          <a:bodyPr/>
          <a:lstStyle/>
          <a:p>
            <a:r>
              <a:rPr lang="en-GB" sz="2800" smtClean="0">
                <a:ea typeface="宋体" pitchFamily="2" charset="-122"/>
              </a:rPr>
              <a:t>JCA-HN web site:  </a:t>
            </a:r>
            <a:r>
              <a:rPr lang="en-GB" sz="2800" smtClean="0">
                <a:ea typeface="宋体" pitchFamily="2" charset="-122"/>
                <a:hlinkClick r:id="rId2"/>
              </a:rPr>
              <a:t>http://itu.int/ITU-/jca/hn</a:t>
            </a:r>
            <a:r>
              <a:rPr lang="en-GB" sz="2800" smtClean="0">
                <a:ea typeface="宋体" pitchFamily="2" charset="-122"/>
              </a:rPr>
              <a:t>  has been extensively updated. </a:t>
            </a:r>
          </a:p>
          <a:p>
            <a:r>
              <a:rPr lang="en-GB" sz="2800" smtClean="0">
                <a:ea typeface="宋体" pitchFamily="2" charset="-122"/>
              </a:rPr>
              <a:t>The JCA-HN along with Q4/SG15 have successfully engaged with a number of external home networking bodies and have obtained their agreement to collaborate with the ITU-T on home networking.  </a:t>
            </a:r>
          </a:p>
          <a:p>
            <a:r>
              <a:rPr lang="en-GB" sz="2800" smtClean="0">
                <a:ea typeface="宋体" pitchFamily="2" charset="-122"/>
              </a:rPr>
              <a:t>Included in these are:</a:t>
            </a:r>
            <a:r>
              <a:rPr lang="en-GB" altLang="ja-JP" sz="2800" smtClean="0">
                <a:ea typeface="宋体" pitchFamily="2" charset="-122"/>
              </a:rPr>
              <a:t> </a:t>
            </a:r>
            <a:r>
              <a:rPr lang="en-GB" sz="2800" smtClean="0">
                <a:ea typeface="宋体" pitchFamily="2" charset="-122"/>
              </a:rPr>
              <a:t>HomeGrid Forum, Broadband Forum, Universal Powerline Association</a:t>
            </a:r>
            <a:r>
              <a:rPr lang="en-GB" altLang="ja-JP" sz="2800" smtClean="0">
                <a:ea typeface="宋体" pitchFamily="2" charset="-122"/>
              </a:rPr>
              <a:t>,</a:t>
            </a:r>
            <a:r>
              <a:rPr lang="en-GB" sz="2800" smtClean="0">
                <a:ea typeface="宋体" pitchFamily="2" charset="-122"/>
              </a:rPr>
              <a:t> ITU-R, IEC, NIST, IEEE and others. </a:t>
            </a:r>
          </a:p>
          <a:p>
            <a:endParaRPr lang="ja-JP" altLang="en-US" sz="2800" smtClean="0">
              <a:ea typeface="ＭＳ Ｐゴシック" pitchFamily="34" charset="-128"/>
            </a:endParaRPr>
          </a:p>
        </p:txBody>
      </p:sp>
      <p:sp>
        <p:nvSpPr>
          <p:cNvPr id="6146" name="Rectangle 3"/>
          <p:cNvSpPr>
            <a:spLocks noChangeArrowheads="1"/>
          </p:cNvSpPr>
          <p:nvPr/>
        </p:nvSpPr>
        <p:spPr bwMode="auto">
          <a:xfrm>
            <a:off x="827088" y="404813"/>
            <a:ext cx="79216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Highlights of Current Activities (2)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rrowheads="1"/>
          </p:cNvSpPr>
          <p:nvPr>
            <p:ph type="body" idx="4294967295"/>
          </p:nvPr>
        </p:nvSpPr>
        <p:spPr>
          <a:xfrm>
            <a:off x="528638" y="1125538"/>
            <a:ext cx="8435975" cy="5184775"/>
          </a:xfrm>
        </p:spPr>
        <p:txBody>
          <a:bodyPr/>
          <a:lstStyle/>
          <a:p>
            <a:r>
              <a:rPr lang="en-US" altLang="ja-JP" sz="2800" smtClean="0">
                <a:ea typeface="ＭＳ Ｐゴシック" pitchFamily="34" charset="-128"/>
              </a:rPr>
              <a:t>ITU-T continues to develop a number of home-networking related, including</a:t>
            </a:r>
            <a:r>
              <a:rPr lang="en-GB" altLang="ja-JP" sz="2800" smtClean="0">
                <a:ea typeface="宋体" pitchFamily="2" charset="-122"/>
              </a:rPr>
              <a:t>:  </a:t>
            </a:r>
          </a:p>
          <a:p>
            <a:pPr lvl="1">
              <a:spcBef>
                <a:spcPct val="0"/>
              </a:spcBef>
            </a:pPr>
            <a:r>
              <a:rPr lang="en-GB" altLang="ja-JP" sz="2400" smtClean="0">
                <a:ea typeface="宋体" pitchFamily="2" charset="-122"/>
              </a:rPr>
              <a:t>G.9960 - The PHY layer for the home network</a:t>
            </a:r>
          </a:p>
          <a:p>
            <a:pPr lvl="1">
              <a:spcBef>
                <a:spcPct val="0"/>
              </a:spcBef>
            </a:pPr>
            <a:r>
              <a:rPr lang="en-GB" altLang="ja-JP" sz="2400" smtClean="0">
                <a:ea typeface="宋体" pitchFamily="2" charset="-122"/>
              </a:rPr>
              <a:t>G.9961 - The DLL layer for the home network</a:t>
            </a:r>
          </a:p>
          <a:p>
            <a:pPr lvl="1">
              <a:spcBef>
                <a:spcPct val="0"/>
              </a:spcBef>
            </a:pPr>
            <a:r>
              <a:rPr lang="en-GB" altLang="ja-JP" sz="2400" smtClean="0">
                <a:ea typeface="宋体" pitchFamily="2" charset="-122"/>
              </a:rPr>
              <a:t>G.9970 - Co-existence for the home network</a:t>
            </a:r>
          </a:p>
          <a:p>
            <a:pPr lvl="1">
              <a:spcBef>
                <a:spcPct val="0"/>
              </a:spcBef>
            </a:pPr>
            <a:r>
              <a:rPr lang="en-GB" altLang="ja-JP" sz="2400" smtClean="0">
                <a:ea typeface="宋体" pitchFamily="2" charset="-122"/>
              </a:rPr>
              <a:t>G.9971 - Requirements of transport functions in IP Home Networks</a:t>
            </a:r>
            <a:endParaRPr lang="en-US" altLang="ja-JP" sz="2400" smtClean="0">
              <a:ea typeface="ＭＳ Ｐゴシック" pitchFamily="34" charset="-128"/>
            </a:endParaRPr>
          </a:p>
          <a:p>
            <a:r>
              <a:rPr lang="en-US" altLang="ja-JP" sz="2800" smtClean="0">
                <a:ea typeface="ＭＳ Ｐゴシック" pitchFamily="34" charset="-128"/>
              </a:rPr>
              <a:t>The JCA-HN continues to encourage co-operation with other home-networking bodies.</a:t>
            </a:r>
          </a:p>
        </p:txBody>
      </p:sp>
      <p:sp>
        <p:nvSpPr>
          <p:cNvPr id="7170" name="Rectangle 3"/>
          <p:cNvSpPr>
            <a:spLocks noChangeArrowheads="1"/>
          </p:cNvSpPr>
          <p:nvPr/>
        </p:nvSpPr>
        <p:spPr bwMode="auto">
          <a:xfrm>
            <a:off x="827088" y="404813"/>
            <a:ext cx="74898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Strategic Direction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body" idx="4294967295"/>
          </p:nvPr>
        </p:nvSpPr>
        <p:spPr>
          <a:xfrm>
            <a:off x="322263" y="1196975"/>
            <a:ext cx="8642350" cy="4857750"/>
          </a:xfrm>
        </p:spPr>
        <p:txBody>
          <a:bodyPr/>
          <a:lstStyle/>
          <a:p>
            <a:pPr marL="0" indent="0">
              <a:spcBef>
                <a:spcPct val="0"/>
              </a:spcBef>
              <a:buFont typeface="Wingdings" pitchFamily="2" charset="2"/>
              <a:buNone/>
              <a:defRPr/>
            </a:pPr>
            <a:r>
              <a:rPr lang="en-US" altLang="ja-JP" sz="2800" dirty="0" smtClean="0">
                <a:ea typeface="宋体" pitchFamily="2" charset="-122"/>
              </a:rPr>
              <a:t>G.hnem is a new project which:</a:t>
            </a:r>
          </a:p>
          <a:p>
            <a:pPr>
              <a:spcBef>
                <a:spcPct val="0"/>
              </a:spcBef>
              <a:defRPr/>
            </a:pPr>
            <a:r>
              <a:rPr lang="en-US" altLang="ja-JP" sz="2800" dirty="0" smtClean="0">
                <a:ea typeface="宋体" pitchFamily="2" charset="-122"/>
              </a:rPr>
              <a:t>will develop a new Recommendation </a:t>
            </a:r>
            <a:r>
              <a:rPr lang="en-US" altLang="ja-JP" sz="2800" dirty="0">
                <a:ea typeface="宋体" pitchFamily="2" charset="-122"/>
              </a:rPr>
              <a:t>ITU-T </a:t>
            </a:r>
            <a:r>
              <a:rPr lang="en-US" altLang="ja-JP" sz="2800" dirty="0" smtClean="0">
                <a:ea typeface="宋体" pitchFamily="2" charset="-122"/>
              </a:rPr>
              <a:t>G.9955  </a:t>
            </a:r>
            <a:r>
              <a:rPr lang="en-US" altLang="ja-JP" sz="2800" dirty="0" smtClean="0">
                <a:solidFill>
                  <a:srgbClr val="FF3300"/>
                </a:solidFill>
                <a:ea typeface="宋体" pitchFamily="2" charset="-122"/>
              </a:rPr>
              <a:t>Home Networking Aspects of Energy Management</a:t>
            </a:r>
            <a:r>
              <a:rPr lang="en-US" altLang="ja-JP" sz="2800" dirty="0" smtClean="0">
                <a:ea typeface="宋体" pitchFamily="2" charset="-122"/>
              </a:rPr>
              <a:t> to complement the G.9960/G.9970 series of Home Networking Recommendations.</a:t>
            </a:r>
          </a:p>
          <a:p>
            <a:pPr>
              <a:spcBef>
                <a:spcPct val="0"/>
              </a:spcBef>
              <a:defRPr/>
            </a:pPr>
            <a:r>
              <a:rPr lang="en-US" altLang="ja-JP" sz="2800" dirty="0" smtClean="0">
                <a:ea typeface="宋体" pitchFamily="2" charset="-122"/>
              </a:rPr>
              <a:t>will include a narrowband PHY/DLL specification and an upper layer protocol specification, which will consider the work being done in other organizations. There is goal to consent the architecture, PHY and DLL parts of G.hnem at the February 2011 SG15 meeting. </a:t>
            </a:r>
            <a:endParaRPr kumimoji="1" lang="ja-JP" altLang="en-US" sz="2800" dirty="0" smtClean="0">
              <a:ea typeface="ＭＳ Ｐゴシック" charset="-128"/>
            </a:endParaRPr>
          </a:p>
        </p:txBody>
      </p:sp>
      <p:sp>
        <p:nvSpPr>
          <p:cNvPr id="8194" name="Rectangle 3"/>
          <p:cNvSpPr>
            <a:spLocks noChangeArrowheads="1"/>
          </p:cNvSpPr>
          <p:nvPr/>
        </p:nvSpPr>
        <p:spPr bwMode="auto">
          <a:xfrm>
            <a:off x="827088" y="404813"/>
            <a:ext cx="74898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Challenges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rrowheads="1"/>
          </p:cNvSpPr>
          <p:nvPr>
            <p:ph type="body" idx="4294967295"/>
          </p:nvPr>
        </p:nvSpPr>
        <p:spPr>
          <a:xfrm>
            <a:off x="457200" y="1125538"/>
            <a:ext cx="8229600" cy="5000625"/>
          </a:xfrm>
        </p:spPr>
        <p:txBody>
          <a:bodyPr/>
          <a:lstStyle/>
          <a:p>
            <a:r>
              <a:rPr lang="en-US" altLang="ja-JP" sz="2800" smtClean="0">
                <a:ea typeface="ＭＳ Ｐゴシック" pitchFamily="34" charset="-128"/>
              </a:rPr>
              <a:t>Home Networking is becoming ever more important and will play a vital role in applications to reduce home energy consumption (e.g. smart grid, smart metering) and hence help in the fight against climate change, but at the same time there is a proliferation of solutions. </a:t>
            </a:r>
          </a:p>
          <a:p>
            <a:r>
              <a:rPr lang="en-US" altLang="ja-JP" sz="2800" smtClean="0">
                <a:ea typeface="ＭＳ Ｐゴシック" pitchFamily="34" charset="-128"/>
              </a:rPr>
              <a:t>There must be an increased effort to encourage Home Networking standardization bodies to work together to bring about global solutions.</a:t>
            </a:r>
          </a:p>
          <a:p>
            <a:pPr>
              <a:buFont typeface="Wingdings" pitchFamily="2" charset="2"/>
              <a:buNone/>
            </a:pPr>
            <a:endParaRPr lang="en-US" altLang="ja-JP" sz="2800" smtClean="0">
              <a:ea typeface="ＭＳ Ｐゴシック" pitchFamily="34" charset="-128"/>
            </a:endParaRPr>
          </a:p>
        </p:txBody>
      </p:sp>
      <p:sp>
        <p:nvSpPr>
          <p:cNvPr id="9218" name="Rectangle 3"/>
          <p:cNvSpPr>
            <a:spLocks noChangeArrowheads="1"/>
          </p:cNvSpPr>
          <p:nvPr/>
        </p:nvSpPr>
        <p:spPr bwMode="auto">
          <a:xfrm>
            <a:off x="827088" y="404813"/>
            <a:ext cx="74898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Next Steps/Actions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827088" y="2849563"/>
            <a:ext cx="7489825" cy="641350"/>
          </a:xfrm>
          <a:prstGeom prst="rect">
            <a:avLst/>
          </a:prstGeom>
          <a:noFill/>
          <a:ln w="9525">
            <a:noFill/>
            <a:miter lim="800000"/>
            <a:headEnd/>
            <a:tailEnd/>
          </a:ln>
        </p:spPr>
        <p:txBody>
          <a:bodyPr>
            <a:spAutoFit/>
          </a:bodyPr>
          <a:lstStyle/>
          <a:p>
            <a:pPr algn="ctr" eaLnBrk="0" hangingPunct="0"/>
            <a:r>
              <a:rPr kumimoji="0" lang="en-US" altLang="ja-JP" sz="3600" b="1">
                <a:ea typeface="ＭＳ Ｐゴシック" pitchFamily="34" charset="-128"/>
              </a:rPr>
              <a:t>Supplementary Slides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p:cNvSpPr>
          <p:nvPr/>
        </p:nvSpPr>
        <p:spPr bwMode="auto">
          <a:xfrm>
            <a:off x="827088" y="339725"/>
            <a:ext cx="7921625" cy="641350"/>
          </a:xfrm>
          <a:prstGeom prst="rect">
            <a:avLst/>
          </a:prstGeom>
          <a:noFill/>
          <a:ln w="9525">
            <a:noFill/>
            <a:miter lim="800000"/>
            <a:headEnd/>
            <a:tailEnd/>
          </a:ln>
        </p:spPr>
        <p:txBody>
          <a:bodyPr>
            <a:spAutoFit/>
          </a:bodyPr>
          <a:lstStyle/>
          <a:p>
            <a:r>
              <a:rPr kumimoji="0" lang="en-GB" altLang="ja-JP" sz="3600" b="1"/>
              <a:t>List of Questions for HN in ITU-T</a:t>
            </a:r>
            <a:endParaRPr kumimoji="0" lang="en-US" altLang="ja-JP" sz="3600"/>
          </a:p>
        </p:txBody>
      </p:sp>
      <p:sp>
        <p:nvSpPr>
          <p:cNvPr id="11266" name="Rectangle 18"/>
          <p:cNvSpPr>
            <a:spLocks noChangeArrowheads="1"/>
          </p:cNvSpPr>
          <p:nvPr/>
        </p:nvSpPr>
        <p:spPr bwMode="auto">
          <a:xfrm>
            <a:off x="0" y="1609725"/>
            <a:ext cx="9144000" cy="0"/>
          </a:xfrm>
          <a:prstGeom prst="rect">
            <a:avLst/>
          </a:prstGeom>
          <a:noFill/>
          <a:ln w="9525">
            <a:noFill/>
            <a:miter lim="800000"/>
            <a:headEnd/>
            <a:tailEnd/>
          </a:ln>
        </p:spPr>
        <p:txBody>
          <a:bodyPr wrap="none" anchor="ctr">
            <a:spAutoFit/>
          </a:bodyPr>
          <a:lstStyle/>
          <a:p>
            <a:pPr>
              <a:tabLst>
                <a:tab pos="504825" algn="l"/>
                <a:tab pos="755650" algn="l"/>
                <a:tab pos="1008063" algn="l"/>
                <a:tab pos="1260475" algn="l"/>
              </a:tabLst>
            </a:pPr>
            <a:endParaRPr lang="ja-JP" altLang="en-US"/>
          </a:p>
        </p:txBody>
      </p:sp>
      <p:graphicFrame>
        <p:nvGraphicFramePr>
          <p:cNvPr id="33959" name="Group 167"/>
          <p:cNvGraphicFramePr>
            <a:graphicFrameLocks noGrp="1"/>
          </p:cNvGraphicFramePr>
          <p:nvPr/>
        </p:nvGraphicFramePr>
        <p:xfrm>
          <a:off x="179388" y="977900"/>
          <a:ext cx="8820150" cy="5151120"/>
        </p:xfrm>
        <a:graphic>
          <a:graphicData uri="http://schemas.openxmlformats.org/drawingml/2006/table">
            <a:tbl>
              <a:tblPr/>
              <a:tblGrid>
                <a:gridCol w="1223962"/>
                <a:gridCol w="7596188"/>
              </a:tblGrid>
              <a:tr h="30638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Question</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2000" b="1" i="0" u="none" strike="noStrike" cap="none" normalizeH="0" baseline="0" smtClean="0">
                          <a:ln>
                            <a:noFill/>
                          </a:ln>
                          <a:solidFill>
                            <a:schemeClr val="tx1"/>
                          </a:solidFill>
                          <a:effectLst/>
                          <a:latin typeface="Arial" charset="0"/>
                          <a:ea typeface="ＭＳ 明朝" pitchFamily="49" charset="-128"/>
                          <a:cs typeface="Times New Roman" pitchFamily="18" charset="0"/>
                        </a:rPr>
                        <a:t>Question Title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8/5</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Home Networks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3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4/9</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US"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Application programming interfaces (API) for advanced content distribution services within the scope of Study Group 9</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5/9</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US"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Functional requirements for a universal integrated receiver or set-top box for the reception of advanced content distribution services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3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9/9</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The extension of network-based content distribution services over broadband in Home Networks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12/13</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Evolution towards integrated multi-service networks and interworking</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1/15</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Coordination of Access Network Transport standards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4/15</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Transceivers for customer access and in-premises networking systems on metallic conductors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4/16</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US"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Advanced functions for H.300-series systems and beyond</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21/16</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fr-CH"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Multimedia Architecture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en-GB" altLang="ja-JP" sz="1800" b="1" i="0" u="none" strike="noStrike" cap="none" normalizeH="0" baseline="0" smtClean="0">
                          <a:ln>
                            <a:noFill/>
                          </a:ln>
                          <a:solidFill>
                            <a:schemeClr val="tx1"/>
                          </a:solidFill>
                          <a:effectLst/>
                          <a:latin typeface="Arial" charset="0"/>
                          <a:ea typeface="ＭＳ 明朝" pitchFamily="49" charset="-128"/>
                          <a:cs typeface="Times New Roman" pitchFamily="18" charset="0"/>
                        </a:rPr>
                        <a:t>22/16</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539750" algn="l"/>
                          <a:tab pos="900113" algn="l"/>
                          <a:tab pos="1260475" algn="l"/>
                          <a:tab pos="1620838" algn="l"/>
                          <a:tab pos="1981200" algn="l"/>
                          <a:tab pos="2339975" algn="l"/>
                        </a:tabLst>
                      </a:pPr>
                      <a:r>
                        <a:rPr kumimoji="1" lang="fr-CH" altLang="ja-JP" sz="1800" b="0" i="0" u="none" strike="noStrike" cap="none" normalizeH="0" baseline="0" smtClean="0">
                          <a:ln>
                            <a:noFill/>
                          </a:ln>
                          <a:solidFill>
                            <a:schemeClr val="tx1"/>
                          </a:solidFill>
                          <a:effectLst/>
                          <a:latin typeface="Arial" charset="0"/>
                          <a:ea typeface="ＭＳ 明朝" pitchFamily="49" charset="-128"/>
                          <a:cs typeface="Times New Roman" pitchFamily="18" charset="0"/>
                        </a:rPr>
                        <a:t>Multimedia Applications and Services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305" name="Rectangle 154"/>
          <p:cNvSpPr>
            <a:spLocks noChangeArrowheads="1"/>
          </p:cNvSpPr>
          <p:nvPr/>
        </p:nvSpPr>
        <p:spPr bwMode="auto">
          <a:xfrm>
            <a:off x="1592263" y="6157913"/>
            <a:ext cx="6940550" cy="366712"/>
          </a:xfrm>
          <a:prstGeom prst="rect">
            <a:avLst/>
          </a:prstGeom>
          <a:noFill/>
          <a:ln w="9525">
            <a:noFill/>
            <a:miter lim="800000"/>
            <a:headEnd/>
            <a:tailEnd/>
          </a:ln>
        </p:spPr>
        <p:txBody>
          <a:bodyPr wrap="none" anchor="ctr">
            <a:spAutoFit/>
          </a:bodyPr>
          <a:lstStyle/>
          <a:p>
            <a:pPr>
              <a:tabLst>
                <a:tab pos="504825" algn="l"/>
                <a:tab pos="755650" algn="l"/>
                <a:tab pos="1008063" algn="l"/>
                <a:tab pos="1260475" algn="l"/>
              </a:tabLst>
            </a:pPr>
            <a:r>
              <a:rPr lang="en-GB" altLang="ja-JP">
                <a:ea typeface="ＭＳ 明朝" pitchFamily="49" charset="-128"/>
                <a:cs typeface="Times New Roman" pitchFamily="18" charset="0"/>
              </a:rPr>
              <a:t>NOTE – The responsible Question of SG17 needs to be identified.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p:txBody>
          <a:bodyPr/>
          <a:lstStyle/>
          <a:p>
            <a:r>
              <a:rPr lang="en-GB" sz="3600" smtClean="0">
                <a:solidFill>
                  <a:schemeClr val="tx1"/>
                </a:solidFill>
                <a:ea typeface="宋体" pitchFamily="2" charset="-122"/>
              </a:rPr>
              <a:t>External Home Networking bodies that have agreed to co-operate with ITU-T (1)</a:t>
            </a:r>
          </a:p>
        </p:txBody>
      </p:sp>
      <p:graphicFrame>
        <p:nvGraphicFramePr>
          <p:cNvPr id="37920" name="Group 32"/>
          <p:cNvGraphicFramePr>
            <a:graphicFrameLocks noGrp="1"/>
          </p:cNvGraphicFramePr>
          <p:nvPr>
            <p:ph idx="4294967295"/>
          </p:nvPr>
        </p:nvGraphicFramePr>
        <p:xfrm>
          <a:off x="457200" y="1600200"/>
          <a:ext cx="8229600" cy="4632960"/>
        </p:xfrm>
        <a:graphic>
          <a:graphicData uri="http://schemas.openxmlformats.org/drawingml/2006/table">
            <a:tbl>
              <a:tblPr/>
              <a:tblGrid>
                <a:gridCol w="8229600"/>
              </a:tblGrid>
              <a:tr h="276225">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1" i="0" u="none" strike="noStrike" cap="none" normalizeH="0" baseline="0" dirty="0" smtClean="0">
                          <a:ln>
                            <a:noFill/>
                          </a:ln>
                          <a:solidFill>
                            <a:srgbClr val="000000"/>
                          </a:solidFill>
                          <a:effectLst/>
                          <a:latin typeface="Arial" charset="0"/>
                          <a:ea typeface="宋体" pitchFamily="2" charset="-122"/>
                        </a:rPr>
                        <a:t>Organizations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fr-FR" altLang="ja-JP" sz="2400" b="0" i="0" u="none" strike="noStrike" cap="none" normalizeH="0" baseline="0" smtClean="0">
                          <a:ln>
                            <a:noFill/>
                          </a:ln>
                          <a:solidFill>
                            <a:schemeClr val="tx1"/>
                          </a:solidFill>
                          <a:effectLst/>
                          <a:latin typeface="Arial" charset="0"/>
                          <a:ea typeface="宋体" pitchFamily="2" charset="-122"/>
                        </a:rPr>
                        <a:t>ITU-R SG1 &amp; SG6</a:t>
                      </a:r>
                      <a:endParaRPr kumimoji="0" lang="en-US"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chemeClr val="tx1"/>
                          </a:solidFill>
                          <a:effectLst/>
                          <a:latin typeface="Arial" charset="0"/>
                          <a:ea typeface="ＭＳ Ｐゴシック" charset="-128"/>
                        </a:rPr>
                        <a:t>ISO/IEC JTC1/SC25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chemeClr val="tx1"/>
                          </a:solidFill>
                          <a:effectLst/>
                          <a:latin typeface="Arial" charset="0"/>
                          <a:ea typeface="ＭＳ Ｐゴシック" charset="-128"/>
                        </a:rPr>
                        <a:t>IEC TC100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Advanced Television Systems Committee (ATSC)</a:t>
                      </a:r>
                      <a:r>
                        <a:rPr kumimoji="0" lang="en-US" altLang="ja-JP" sz="2800" b="0" i="0" u="none" strike="noStrike" cap="none" normalizeH="0" baseline="0" smtClean="0">
                          <a:ln>
                            <a:noFill/>
                          </a:ln>
                          <a:solidFill>
                            <a:srgbClr val="000000"/>
                          </a:solidFill>
                          <a:effectLst/>
                          <a:latin typeface="Arial" charset="0"/>
                          <a:ea typeface="宋体" pitchFamily="2" charset="-122"/>
                        </a:rPr>
                        <a:t> </a:t>
                      </a:r>
                      <a:endParaRPr kumimoji="0" lang="ja-JP" altLang="en-US" sz="28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Association of Radio Industries and Businesses (ARIB)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sv-SE" sz="2400" b="0" i="0" u="none" strike="noStrike" cap="none" normalizeH="0" baseline="0" smtClean="0">
                          <a:ln>
                            <a:noFill/>
                          </a:ln>
                          <a:solidFill>
                            <a:schemeClr val="tx1"/>
                          </a:solidFill>
                          <a:effectLst/>
                          <a:latin typeface="Arial" charset="0"/>
                          <a:ea typeface="宋体" pitchFamily="2" charset="-122"/>
                        </a:rPr>
                        <a:t>ATIS HNFG</a:t>
                      </a:r>
                      <a:endParaRPr kumimoji="0" lang="en-US"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2400" b="0" i="0" u="none" strike="noStrike" cap="none" normalizeH="0" baseline="0" smtClean="0">
                          <a:ln>
                            <a:noFill/>
                          </a:ln>
                          <a:solidFill>
                            <a:srgbClr val="000000"/>
                          </a:solidFill>
                          <a:effectLst/>
                          <a:latin typeface="Arial" charset="0"/>
                          <a:ea typeface="宋体" pitchFamily="2" charset="-122"/>
                        </a:rPr>
                        <a:t>Broadband Forum </a:t>
                      </a:r>
                      <a:endParaRPr kumimoji="0" lang="ja-JP" altLang="en-US" sz="2400" b="0" i="0" u="none" strike="noStrike" cap="none" normalizeH="0" baseline="0" smtClean="0">
                        <a:ln>
                          <a:noFill/>
                        </a:ln>
                        <a:solidFill>
                          <a:srgbClr val="000000"/>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fr-FR" sz="2400" b="0" i="0" u="none" strike="noStrike" cap="none" normalizeH="0" baseline="0" smtClean="0">
                          <a:ln>
                            <a:noFill/>
                          </a:ln>
                          <a:solidFill>
                            <a:schemeClr val="tx1"/>
                          </a:solidFill>
                          <a:effectLst/>
                          <a:latin typeface="Arial" charset="0"/>
                          <a:ea typeface="宋体" pitchFamily="2" charset="-122"/>
                        </a:rPr>
                        <a:t>CE-Powerline Communication Alliance (CEPCA)</a:t>
                      </a:r>
                      <a:endParaRPr kumimoji="0" lang="en-GB" sz="2400" b="0" i="0" u="none" strike="noStrike" cap="none" normalizeH="0" baseline="0" smtClean="0">
                        <a:ln>
                          <a:noFill/>
                        </a:ln>
                        <a:solidFill>
                          <a:schemeClr val="tx1"/>
                        </a:solidFill>
                        <a:effectLst/>
                        <a:latin typeface="Arial"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GB" sz="2400" b="0" i="0" u="none" strike="noStrike" cap="none" normalizeH="0" baseline="0" smtClean="0">
                          <a:ln>
                            <a:noFill/>
                          </a:ln>
                          <a:solidFill>
                            <a:schemeClr val="tx1"/>
                          </a:solidFill>
                          <a:effectLst/>
                          <a:latin typeface="Arial" charset="0"/>
                          <a:ea typeface="宋体" pitchFamily="2" charset="-122"/>
                        </a:rPr>
                        <a:t>Digital Living Network Alliance (DLNA)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290</TotalTime>
  <Words>718</Words>
  <Application>Microsoft Office PowerPoint</Application>
  <PresentationFormat>全屏显示(4:3)</PresentationFormat>
  <Paragraphs>95</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万里长城</vt:lpstr>
      <vt:lpstr>幻灯片 1</vt:lpstr>
      <vt:lpstr>幻灯片 2</vt:lpstr>
      <vt:lpstr>幻灯片 3</vt:lpstr>
      <vt:lpstr>幻灯片 4</vt:lpstr>
      <vt:lpstr>幻灯片 5</vt:lpstr>
      <vt:lpstr>幻灯片 6</vt:lpstr>
      <vt:lpstr>幻灯片 7</vt:lpstr>
      <vt:lpstr>幻灯片 8</vt:lpstr>
      <vt:lpstr>External Home Networking bodies that have agreed to co-operate with ITU-T (1)</vt:lpstr>
      <vt:lpstr>External Home Networking bodies that have agreed to co-operate with ITU-T (2)</vt:lpstr>
      <vt:lpstr>External Home Networking bodies that have agreed to co-operate with ITU-T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24</cp:revision>
  <cp:lastPrinted>1601-01-01T00:00:00Z</cp:lastPrinted>
  <dcterms:created xsi:type="dcterms:W3CDTF">2010-05-04T03:31:53Z</dcterms:created>
  <dcterms:modified xsi:type="dcterms:W3CDTF">2010-08-22T04:44:35Z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